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0" r:id="rId4"/>
    <p:sldMasterId id="2147483869" r:id="rId5"/>
  </p:sldMasterIdLst>
  <p:notesMasterIdLst>
    <p:notesMasterId r:id="rId7"/>
  </p:notesMasterIdLst>
  <p:sldIdLst>
    <p:sldId id="339" r:id="rId6"/>
  </p:sldIdLst>
  <p:sldSz cx="12192000" cy="6858000"/>
  <p:notesSz cx="6858000" cy="9144000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DFFF530-B2AC-A424-895D-07162337C55F}" name="ellie vaggeli" initials="ev" userId="c5bd2971fb3748c2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990033"/>
    <a:srgbClr val="990000"/>
    <a:srgbClr val="002060"/>
    <a:srgbClr val="640064"/>
    <a:srgbClr val="800080"/>
    <a:srgbClr val="E7E7E8"/>
    <a:srgbClr val="EFE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5" autoAdjust="0"/>
    <p:restoredTop sz="96247" autoAdjust="0"/>
  </p:normalViewPr>
  <p:slideViewPr>
    <p:cSldViewPr snapToGrid="0">
      <p:cViewPr varScale="1">
        <p:scale>
          <a:sx n="74" d="100"/>
          <a:sy n="74" d="100"/>
        </p:scale>
        <p:origin x="854" y="28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83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GLAIA PAGONA" userId="e0399b4101791074" providerId="LiveId" clId="{6B58B9FA-EBBD-4830-B5B9-32CC17832158}"/>
    <pc:docChg chg="modSld">
      <pc:chgData name="AGLAIA PAGONA" userId="e0399b4101791074" providerId="LiveId" clId="{6B58B9FA-EBBD-4830-B5B9-32CC17832158}" dt="2025-06-18T13:44:23.934" v="68" actId="20577"/>
      <pc:docMkLst>
        <pc:docMk/>
      </pc:docMkLst>
      <pc:sldChg chg="modSp mod">
        <pc:chgData name="AGLAIA PAGONA" userId="e0399b4101791074" providerId="LiveId" clId="{6B58B9FA-EBBD-4830-B5B9-32CC17832158}" dt="2025-06-18T13:44:23.934" v="68" actId="20577"/>
        <pc:sldMkLst>
          <pc:docMk/>
          <pc:sldMk cId="362760740" sldId="339"/>
        </pc:sldMkLst>
        <pc:spChg chg="mod">
          <ac:chgData name="AGLAIA PAGONA" userId="e0399b4101791074" providerId="LiveId" clId="{6B58B9FA-EBBD-4830-B5B9-32CC17832158}" dt="2025-06-18T13:44:23.934" v="68" actId="20577"/>
          <ac:spMkLst>
            <pc:docMk/>
            <pc:sldMk cId="362760740" sldId="339"/>
            <ac:spMk id="5" creationId="{606ABD3F-E060-5DD2-0264-BFB679EA71D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CB1B28-2ECC-4C59-A7FA-8ABF8FFE4046}" type="datetimeFigureOut">
              <a:rPr lang="el-GR" smtClean="0"/>
              <a:pPr/>
              <a:t>18/6/2025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EA2347-9869-4A35-83B6-037B7FD80ADF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7780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EA2347-9869-4A35-83B6-037B7FD80ADF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 dirty="0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29/11/2023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dirty="0"/>
              <a:t>Παρουσίαση του έργου</a:t>
            </a:r>
          </a:p>
          <a:p>
            <a:r>
              <a:rPr lang="el-GR" dirty="0"/>
              <a:t>«Εγκατάσταση και ενίσχυση μηχανισμών ελέγχου ιατρικής κωδικοποίησης του Ελληνικού Ινστιτούτου 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75637" y="6041362"/>
            <a:ext cx="209700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dirty="0"/>
              <a:t>Ξενοδοχείο </a:t>
            </a:r>
            <a:r>
              <a:rPr lang="en-US" dirty="0"/>
              <a:t>Athenaeum InterContinental Athens, </a:t>
            </a:r>
            <a:r>
              <a:rPr lang="el-GR" dirty="0"/>
              <a:t>Συγγρού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916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6/18/2025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988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808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22341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430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86928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464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313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  <a:prstGeom prst="rect">
            <a:avLst/>
          </a:prstGeo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3581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B8053DF-7251-93FB-8E01-8B45F489A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4061EFFC-DAB4-E907-2E61-2138C9C33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29/11/2023</a:t>
            </a:r>
            <a:endParaRPr lang="en-US" dirty="0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C3018DC5-6E5C-7292-4830-01CACF9BF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Παρουσίαση του έργου</a:t>
            </a:r>
          </a:p>
          <a:p>
            <a:r>
              <a:rPr lang="el-GR"/>
              <a:t>«Εγκατάσταση και ενίσχυση μηχανισμών ελέγχου ιατρικής κωδικοποίησης του Ελληνικού Ινστιτούτου </a:t>
            </a:r>
          </a:p>
          <a:p>
            <a:endParaRPr lang="en-US" dirty="0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7F0CD07E-8F08-77A4-9E23-C292C0DDC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l-GR"/>
              <a:t>Ξενοδοχείο </a:t>
            </a:r>
            <a:r>
              <a:rPr lang="en-US"/>
              <a:t>Athenaeum InterContinental Athens, </a:t>
            </a:r>
            <a:r>
              <a:rPr lang="el-GR"/>
              <a:t>Συγγρού</a:t>
            </a:r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1097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0C16764-755E-0F83-61D2-C19A5678BC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72732B6E-01B9-18A7-2039-FBADC4934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712738C-C7EC-126A-A750-4B2D8C09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C6D20-2827-4C2C-AA6E-0499D31F6177}" type="datetimeFigureOut">
              <a:rPr lang="el-GR" smtClean="0"/>
              <a:t>18/6/2025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7ABA37B-217D-0927-3B75-8C4F7DAA4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CE45D35-6DE0-1125-BF38-5425DF3BB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55BE-B395-4FF6-824D-F41CEED46B4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0835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B98848B-4DBA-BA91-2806-B3EF3A03B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4D099620-37B7-EE5E-67DE-0550DF314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ED1D9F68-2464-C937-DE81-2FE499E01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3226EA1-D457-2EA0-224C-57053BB4C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906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8A1023D-8725-3DE2-9782-4F4E52B2E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58783B4-939D-C08F-3F84-F6C71FC79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20D1C02-742A-5F2C-E03F-56064FD1C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C6D20-2827-4C2C-AA6E-0499D31F6177}" type="datetimeFigureOut">
              <a:rPr lang="el-GR" smtClean="0"/>
              <a:t>18/6/2025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7E35ABF-4899-2107-D78A-CF651B3D3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C2C0586-6BDE-A8B0-86BA-66454ED3E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55BE-B395-4FF6-824D-F41CEED46B4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25789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AC302A4-844A-722B-794E-2386A98E5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58DAAE1-FB70-86F2-DBDF-2C18A105EB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0735538-5893-06F3-9395-D99508D31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C6D20-2827-4C2C-AA6E-0499D31F6177}" type="datetimeFigureOut">
              <a:rPr lang="el-GR" smtClean="0"/>
              <a:t>18/6/2025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BE15F9F-F892-6EDF-A06E-E9FA8CFE7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037CD88-0860-D8B5-09FE-1ADC23EAB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55BE-B395-4FF6-824D-F41CEED46B4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85118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B62CE5-6366-7F81-E234-DA5D366C2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C7E830F-7E90-FC00-F0E2-A345A32246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F2A97DEE-9A17-D6B5-67F4-06363B3125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8F6B6E1-6E01-E0ED-AA3A-64E5EBD60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C6D20-2827-4C2C-AA6E-0499D31F6177}" type="datetimeFigureOut">
              <a:rPr lang="el-GR" smtClean="0"/>
              <a:t>18/6/2025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E8C1318-F2C3-4DCE-90B9-28F94F02A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A070518-F6EA-B62E-1809-FBE150302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55BE-B395-4FF6-824D-F41CEED46B4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99467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EDF623D-8829-470B-FDC0-52D3A6901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C208D48-C69F-E3B6-D797-1E31BE6E0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67DB3B2-D3B7-92D2-3FE3-8C23000DA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FC546BA1-1CBC-CB1C-B4DF-3C1BF670CC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19BA4EFA-ADF0-008C-8B9D-5D646CE1DB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BD2AB151-8B16-B8DA-84CE-E548569BF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C6D20-2827-4C2C-AA6E-0499D31F6177}" type="datetimeFigureOut">
              <a:rPr lang="el-GR" smtClean="0"/>
              <a:t>18/6/2025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9058F0CC-E06E-5CFB-2A9F-D479A5827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09147D78-BD34-4028-F4B0-EFED928E3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55BE-B395-4FF6-824D-F41CEED46B4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79286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D441618-A8F6-5C5A-6BCB-686D19437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C3C6BF29-E7A9-3364-A756-76A4A9B65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C6D20-2827-4C2C-AA6E-0499D31F6177}" type="datetimeFigureOut">
              <a:rPr lang="el-GR" smtClean="0"/>
              <a:t>18/6/2025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5C1B0B0A-5693-33EA-4ECD-AEB431143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364743A-1F28-A7EB-93DB-B282046A7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55BE-B395-4FF6-824D-F41CEED46B4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84876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3CC80774-B577-1982-4006-F7AF23284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C6D20-2827-4C2C-AA6E-0499D31F6177}" type="datetimeFigureOut">
              <a:rPr lang="el-GR" smtClean="0"/>
              <a:t>18/6/2025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AD35B53E-A4E3-1640-A7F1-FC57D7B8F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D8A2F8F-6AA3-C2BA-1C73-A43566A5A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55BE-B395-4FF6-824D-F41CEED46B4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99557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1A0383D-3624-EDA7-2B9B-4EE6886DE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292D230-C608-8ED1-C7B0-1AD548A779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A0E85F0-BF60-4AC0-50F7-2C0186C8AE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70B5A57-263E-37E7-AC50-F35918A1F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C6D20-2827-4C2C-AA6E-0499D31F6177}" type="datetimeFigureOut">
              <a:rPr lang="el-GR" smtClean="0"/>
              <a:t>18/6/2025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D17F32C-10C4-E0B3-B6A2-C223D9DCD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6E225BB-F561-254D-0344-B8E8B3216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55BE-B395-4FF6-824D-F41CEED46B4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9179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880F679-7D0E-71E4-050D-FA90C8DB2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D1700EB5-82A4-D7FD-487C-067270F8A6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9A81CD9-2146-E7F7-F3D7-35F27FC148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0AB1A03-255A-E270-4A63-B70DC3B3F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C6D20-2827-4C2C-AA6E-0499D31F6177}" type="datetimeFigureOut">
              <a:rPr lang="el-GR" smtClean="0"/>
              <a:t>18/6/2025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8FE172F-2B5F-E69E-28D4-3323D84EA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5602187-35D3-F04C-8B1A-5DC6E8234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55BE-B395-4FF6-824D-F41CEED46B4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96406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91FD22-371B-5A03-B6F5-6E7503076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4DECEB3-80E0-C092-FD3D-7699313ED2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7DD8DAD-26AD-4AB5-196A-4365B9C8E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C6D20-2827-4C2C-AA6E-0499D31F6177}" type="datetimeFigureOut">
              <a:rPr lang="el-GR" smtClean="0"/>
              <a:t>18/6/2025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A392DE2-1A5F-5A46-1C4C-0806156D8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BAF9DA0-3813-49EC-3F4C-FF863BD61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55BE-B395-4FF6-824D-F41CEED46B4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576003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23611436-2081-2941-6507-9BF0A4FA8F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24E15D3-CB0D-4617-8182-E01175F5C1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C59B118-D1C4-18CE-0EDC-77F5AC2D0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C6D20-2827-4C2C-AA6E-0499D31F6177}" type="datetimeFigureOut">
              <a:rPr lang="el-GR" smtClean="0"/>
              <a:t>18/6/2025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FAED8A4-E940-C8FD-C0B1-AB2439CEC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6F6E184-340F-E0B3-4B0A-DA7AF179D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55BE-B395-4FF6-824D-F41CEED46B4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556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499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545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887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052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504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632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023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4.emf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3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tags" Target="../tags/tag3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1A162921-5C23-6F85-9ACE-FFC7F2784D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10155971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95" imgH="396" progId="TCLayout.ActiveDocument.1">
                  <p:embed/>
                </p:oleObj>
              </mc:Choice>
              <mc:Fallback>
                <p:oleObj name="think-cell Slide" r:id="rId21" imgW="395" imgH="39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A162921-5C23-6F85-9ACE-FFC7F2784D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91763" y="5417507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90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en-US"/>
              <a:t>29/11/2023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85082" y="5428978"/>
            <a:ext cx="5886652" cy="365125"/>
          </a:xfrm>
          <a:prstGeom prst="rect">
            <a:avLst/>
          </a:prstGeom>
        </p:spPr>
        <p:txBody>
          <a:bodyPr vert="horz" lIns="91440" tIns="45720" rIns="91440" bIns="45720" rtlCol="0" anchor="t" anchorCtr="1"/>
          <a:lstStyle>
            <a:lvl1pPr algn="l">
              <a:defRPr sz="90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el-GR" dirty="0"/>
              <a:t>Παρουσίαση του έργου</a:t>
            </a:r>
          </a:p>
          <a:p>
            <a:r>
              <a:rPr lang="el-GR" dirty="0"/>
              <a:t>«Εγκατάσταση και ενίσχυση μηχανισμών ελέγχου ιατρικής κωδικοποίησης του Ελληνικού Ινστιτούτου 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67022" y="5428977"/>
            <a:ext cx="1724454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el-GR" dirty="0"/>
              <a:t>Ξενοδοχείο </a:t>
            </a:r>
            <a:r>
              <a:rPr lang="en-US" dirty="0"/>
              <a:t>Athenaeum InterContinental Athens</a:t>
            </a:r>
          </a:p>
          <a:p>
            <a:endParaRPr lang="en-US" dirty="0"/>
          </a:p>
        </p:txBody>
      </p:sp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B332131B-34BD-0E72-6620-7AE0D2761474}"/>
              </a:ext>
            </a:extLst>
          </p:cNvPr>
          <p:cNvPicPr>
            <a:picLocks noChangeAspect="1"/>
          </p:cNvPicPr>
          <p:nvPr userDrawn="1"/>
        </p:nvPicPr>
        <p:blipFill>
          <a:blip r:embed="rId23"/>
          <a:stretch>
            <a:fillRect/>
          </a:stretch>
        </p:blipFill>
        <p:spPr>
          <a:xfrm>
            <a:off x="3854245" y="5854735"/>
            <a:ext cx="3234673" cy="957503"/>
          </a:xfrm>
          <a:prstGeom prst="rect">
            <a:avLst/>
          </a:prstGeom>
        </p:spPr>
      </p:pic>
      <p:pic>
        <p:nvPicPr>
          <p:cNvPr id="12" name="Εικόνα 11">
            <a:extLst>
              <a:ext uri="{FF2B5EF4-FFF2-40B4-BE49-F238E27FC236}">
                <a16:creationId xmlns:a16="http://schemas.microsoft.com/office/drawing/2014/main" id="{82F6D4A5-CA72-7202-2A4E-98DB4C22E5A5}"/>
              </a:ext>
            </a:extLst>
          </p:cNvPr>
          <p:cNvPicPr>
            <a:picLocks noChangeAspect="1"/>
          </p:cNvPicPr>
          <p:nvPr userDrawn="1"/>
        </p:nvPicPr>
        <p:blipFill>
          <a:blip r:embed="rId24"/>
          <a:stretch>
            <a:fillRect/>
          </a:stretch>
        </p:blipFill>
        <p:spPr>
          <a:xfrm>
            <a:off x="5304696" y="273721"/>
            <a:ext cx="3760565" cy="549730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FD00A75E-4A3F-BDDA-DC42-C4E7FEEA4073}"/>
              </a:ext>
            </a:extLst>
          </p:cNvPr>
          <p:cNvPicPr>
            <a:picLocks noChangeAspect="1"/>
          </p:cNvPicPr>
          <p:nvPr userDrawn="1"/>
        </p:nvPicPr>
        <p:blipFill>
          <a:blip r:embed="rId25"/>
          <a:stretch>
            <a:fillRect/>
          </a:stretch>
        </p:blipFill>
        <p:spPr>
          <a:xfrm>
            <a:off x="983226" y="325327"/>
            <a:ext cx="1993029" cy="639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949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67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  <p:sldLayoutId id="2147483861" r:id="rId12"/>
    <p:sldLayoutId id="2147483862" r:id="rId13"/>
    <p:sldLayoutId id="2147483863" r:id="rId14"/>
    <p:sldLayoutId id="2147483864" r:id="rId15"/>
    <p:sldLayoutId id="2147483865" r:id="rId16"/>
    <p:sldLayoutId id="2147483866" r:id="rId17"/>
    <p:sldLayoutId id="2147483868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9C7F9A5C-4EDC-03BD-5C13-A282A263A47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25977459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395" imgH="396" progId="TCLayout.ActiveDocument.1">
                  <p:embed/>
                </p:oleObj>
              </mc:Choice>
              <mc:Fallback>
                <p:oleObj name="think-cell Slide" r:id="rId14" imgW="395" imgH="39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C7F9A5C-4EDC-03BD-5C13-A282A263A4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DD512C3E-075F-6FA1-3B5E-4FB910FF7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145E5A8-11D8-32C5-D745-C4324A44A4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341AF2E-6016-FA76-C6C0-DBAD848885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C6D20-2827-4C2C-AA6E-0499D31F6177}" type="datetimeFigureOut">
              <a:rPr lang="el-GR" smtClean="0"/>
              <a:t>18/6/2025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394FEA5-5935-566F-0413-7421047540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FE979FF-941C-9A94-A066-99BC74969F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555BE-B395-4FF6-824D-F41CEED46B4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8685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Line 1"/>
          <p:cNvSpPr/>
          <p:nvPr/>
        </p:nvSpPr>
        <p:spPr>
          <a:xfrm>
            <a:off x="884735" y="1312469"/>
            <a:ext cx="10727424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l-GR" dirty="0"/>
          </a:p>
        </p:txBody>
      </p:sp>
      <p:sp>
        <p:nvSpPr>
          <p:cNvPr id="46" name="Line 2"/>
          <p:cNvSpPr/>
          <p:nvPr/>
        </p:nvSpPr>
        <p:spPr>
          <a:xfrm>
            <a:off x="769368" y="5502764"/>
            <a:ext cx="10616832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l-GR"/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82F6D4A5-CA72-7202-2A4E-98DB4C22E5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735" y="508008"/>
            <a:ext cx="3499072" cy="511769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606ABD3F-E060-5DD2-0264-BFB679EA71D6}"/>
              </a:ext>
            </a:extLst>
          </p:cNvPr>
          <p:cNvSpPr txBox="1"/>
          <p:nvPr/>
        </p:nvSpPr>
        <p:spPr>
          <a:xfrm>
            <a:off x="260896" y="1348257"/>
            <a:ext cx="1023677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l-GR" sz="2800" b="1" dirty="0">
                <a:solidFill>
                  <a:srgbClr val="990033"/>
                </a:solidFill>
              </a:rPr>
              <a:t>ΠΡΟΣΚΛΗΣΗ </a:t>
            </a:r>
          </a:p>
          <a:p>
            <a:pPr algn="ctr">
              <a:spcBef>
                <a:spcPts val="1200"/>
              </a:spcBef>
            </a:pPr>
            <a:r>
              <a:rPr lang="el-GR" i="0" u="none" strike="noStrike" baseline="0" dirty="0">
                <a:solidFill>
                  <a:srgbClr val="365F91"/>
                </a:solidFill>
                <a:latin typeface="Calibri" panose="020F0502020204030204" pitchFamily="34" charset="0"/>
              </a:rPr>
              <a:t>Το ΚΕ.ΤΕ.Κ.Ν.Υ. Α.Ε.  σας προσκαλεί στην </a:t>
            </a:r>
          </a:p>
          <a:p>
            <a:pPr algn="ctr">
              <a:spcBef>
                <a:spcPts val="1200"/>
              </a:spcBef>
            </a:pPr>
            <a:r>
              <a:rPr lang="el-GR" i="0" u="none" strike="noStrike" baseline="0" dirty="0">
                <a:solidFill>
                  <a:srgbClr val="365F91"/>
                </a:solidFill>
                <a:latin typeface="Calibri" panose="020F0502020204030204" pitchFamily="34" charset="0"/>
              </a:rPr>
              <a:t>5</a:t>
            </a:r>
            <a:r>
              <a:rPr lang="el-GR" i="0" u="none" strike="noStrike" baseline="30000" dirty="0">
                <a:solidFill>
                  <a:srgbClr val="365F91"/>
                </a:solidFill>
                <a:latin typeface="Calibri" panose="020F0502020204030204" pitchFamily="34" charset="0"/>
              </a:rPr>
              <a:t>η</a:t>
            </a:r>
            <a:r>
              <a:rPr lang="el-GR" i="0" u="none" strike="noStrike" baseline="0" dirty="0">
                <a:solidFill>
                  <a:srgbClr val="365F91"/>
                </a:solidFill>
                <a:latin typeface="Calibri" panose="020F0502020204030204" pitchFamily="34" charset="0"/>
              </a:rPr>
              <a:t> </a:t>
            </a:r>
            <a:r>
              <a:rPr lang="el-GR" dirty="0">
                <a:solidFill>
                  <a:srgbClr val="365F91"/>
                </a:solidFill>
                <a:latin typeface="Calibri" panose="020F0502020204030204" pitchFamily="34" charset="0"/>
              </a:rPr>
              <a:t>Υβριδική Συνάντηση Εργασίας </a:t>
            </a:r>
            <a:r>
              <a:rPr lang="el-GR" i="0" u="none" strike="noStrike" baseline="0" dirty="0">
                <a:solidFill>
                  <a:srgbClr val="365F91"/>
                </a:solidFill>
                <a:latin typeface="Calibri" panose="020F0502020204030204" pitchFamily="34" charset="0"/>
              </a:rPr>
              <a:t>με θέμα:</a:t>
            </a:r>
          </a:p>
          <a:p>
            <a:pPr algn="ctr">
              <a:spcBef>
                <a:spcPts val="1200"/>
              </a:spcBef>
            </a:pPr>
            <a:r>
              <a:rPr lang="el-GR" b="1" i="0" u="none" strike="noStrike" baseline="0" dirty="0">
                <a:solidFill>
                  <a:srgbClr val="365F91"/>
                </a:solidFill>
                <a:latin typeface="Calibri" panose="020F0502020204030204" pitchFamily="34" charset="0"/>
              </a:rPr>
              <a:t>“Η συμβολή του έργου «Οργανωτικές μεταρρυθμίσεις στο σύστημα υγείας” στην περαιτέρω ανάπτυξη &amp; βελτίωση του Ελληνικού Συστήματος DRG. ’’</a:t>
            </a:r>
          </a:p>
          <a:p>
            <a:pPr algn="ctr">
              <a:spcBef>
                <a:spcPts val="1200"/>
              </a:spcBef>
            </a:pPr>
            <a:r>
              <a:rPr lang="el-GR" i="0" u="none" strike="noStrike" baseline="0" dirty="0">
                <a:solidFill>
                  <a:srgbClr val="365F91"/>
                </a:solidFill>
                <a:latin typeface="Calibri" panose="020F0502020204030204" pitchFamily="34" charset="0"/>
              </a:rPr>
              <a:t>την </a:t>
            </a:r>
            <a:r>
              <a:rPr lang="el-GR" dirty="0">
                <a:solidFill>
                  <a:srgbClr val="365F91"/>
                </a:solidFill>
                <a:latin typeface="Calibri" panose="020F0502020204030204" pitchFamily="34" charset="0"/>
              </a:rPr>
              <a:t>Πέμπτη</a:t>
            </a:r>
            <a:r>
              <a:rPr lang="el-GR" i="0" u="none" strike="noStrike" baseline="0" dirty="0">
                <a:solidFill>
                  <a:srgbClr val="365F91"/>
                </a:solidFill>
                <a:latin typeface="Calibri" panose="020F0502020204030204" pitchFamily="34" charset="0"/>
              </a:rPr>
              <a:t> 26/06/25 και ώρα 12.00</a:t>
            </a:r>
            <a:r>
              <a:rPr lang="el-GR" dirty="0">
                <a:solidFill>
                  <a:srgbClr val="365F91"/>
                </a:solidFill>
                <a:latin typeface="Calibri" panose="020F0502020204030204" pitchFamily="34" charset="0"/>
              </a:rPr>
              <a:t>, </a:t>
            </a:r>
            <a:r>
              <a:rPr lang="el-GR" sz="1800" b="0" i="0" u="none" strike="noStrike" baseline="0" dirty="0">
                <a:solidFill>
                  <a:srgbClr val="365F91"/>
                </a:solidFill>
                <a:latin typeface="Calibri" panose="020F0502020204030204" pitchFamily="34" charset="0"/>
              </a:rPr>
              <a:t>Βερανζέρου 13, </a:t>
            </a:r>
            <a:r>
              <a:rPr lang="el-GR" sz="1800" b="0" i="0" u="none" strike="noStrike" baseline="0">
                <a:solidFill>
                  <a:srgbClr val="365F91"/>
                </a:solidFill>
                <a:latin typeface="Calibri" panose="020F0502020204030204" pitchFamily="34" charset="0"/>
              </a:rPr>
              <a:t>7</a:t>
            </a:r>
            <a:r>
              <a:rPr lang="el-GR" sz="1800" b="0" i="0" u="none" strike="noStrike" baseline="30000">
                <a:solidFill>
                  <a:srgbClr val="365F91"/>
                </a:solidFill>
                <a:latin typeface="Calibri" panose="020F0502020204030204" pitchFamily="34" charset="0"/>
              </a:rPr>
              <a:t>ος</a:t>
            </a:r>
            <a:r>
              <a:rPr lang="el-GR" sz="1800" b="0" i="0" u="none" strike="noStrike" baseline="0">
                <a:solidFill>
                  <a:srgbClr val="365F91"/>
                </a:solidFill>
                <a:latin typeface="Calibri" panose="020F0502020204030204" pitchFamily="34" charset="0"/>
              </a:rPr>
              <a:t> όροφος</a:t>
            </a:r>
          </a:p>
          <a:p>
            <a:pPr algn="ctr">
              <a:spcBef>
                <a:spcPts val="1200"/>
              </a:spcBef>
            </a:pPr>
            <a:r>
              <a:rPr lang="el-GR" sz="1800" b="0" i="0" u="none" strike="noStrike" baseline="0">
                <a:solidFill>
                  <a:srgbClr val="365F91"/>
                </a:solidFill>
                <a:latin typeface="Calibri" panose="020F0502020204030204" pitchFamily="34" charset="0"/>
              </a:rPr>
              <a:t>Αθήνα </a:t>
            </a:r>
            <a:r>
              <a:rPr lang="el-GR" sz="1800" b="0" i="0" u="none" strike="noStrike" baseline="0" dirty="0">
                <a:solidFill>
                  <a:srgbClr val="365F91"/>
                </a:solidFill>
                <a:latin typeface="Calibri" panose="020F0502020204030204" pitchFamily="34" charset="0"/>
              </a:rPr>
              <a:t>10677</a:t>
            </a:r>
          </a:p>
          <a:p>
            <a:pPr algn="ctr">
              <a:spcBef>
                <a:spcPts val="1200"/>
              </a:spcBef>
            </a:pPr>
            <a:r>
              <a:rPr lang="el-GR" sz="1800" b="0" i="0" u="none" strike="noStrike" baseline="0" dirty="0">
                <a:solidFill>
                  <a:srgbClr val="365F91"/>
                </a:solidFill>
                <a:latin typeface="Calibri" panose="020F0502020204030204" pitchFamily="34" charset="0"/>
              </a:rPr>
              <a:t>	</a:t>
            </a:r>
          </a:p>
          <a:p>
            <a:pPr algn="ctr">
              <a:spcBef>
                <a:spcPts val="1200"/>
              </a:spcBef>
            </a:pPr>
            <a:r>
              <a:rPr lang="el-GR" b="1" dirty="0">
                <a:solidFill>
                  <a:srgbClr val="365F91"/>
                </a:solidFill>
                <a:latin typeface="Calibri" panose="020F0502020204030204" pitchFamily="34" charset="0"/>
              </a:rPr>
              <a:t>Ο Πρόεδρος Δ.Σ.</a:t>
            </a:r>
          </a:p>
          <a:p>
            <a:pPr algn="ctr">
              <a:spcBef>
                <a:spcPts val="1200"/>
              </a:spcBef>
            </a:pPr>
            <a:r>
              <a:rPr lang="el-GR" b="1" dirty="0">
                <a:solidFill>
                  <a:srgbClr val="365F91"/>
                </a:solidFill>
                <a:latin typeface="Calibri" panose="020F0502020204030204" pitchFamily="34" charset="0"/>
              </a:rPr>
              <a:t>Παντελής Μεσσαρόπουλος</a:t>
            </a:r>
          </a:p>
          <a:p>
            <a:pPr algn="ctr"/>
            <a:endParaRPr lang="el-GR" dirty="0">
              <a:solidFill>
                <a:srgbClr val="640064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FAFF0E-298C-9A51-CCBA-FE950B127C03}"/>
              </a:ext>
            </a:extLst>
          </p:cNvPr>
          <p:cNvSpPr txBox="1"/>
          <p:nvPr/>
        </p:nvSpPr>
        <p:spPr>
          <a:xfrm>
            <a:off x="1034181" y="5243300"/>
            <a:ext cx="9395460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l-GR" dirty="0">
              <a:solidFill>
                <a:srgbClr val="365F91"/>
              </a:solidFill>
              <a:latin typeface="Calibri" panose="020F0502020204030204" pitchFamily="34" charset="0"/>
            </a:endParaRPr>
          </a:p>
          <a:p>
            <a:pPr algn="ctr"/>
            <a:r>
              <a:rPr lang="el-GR" sz="18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l-GR" sz="900" dirty="0">
                <a:solidFill>
                  <a:srgbClr val="000000"/>
                </a:solidFill>
                <a:latin typeface="Times New Roman" panose="02020603050405020304" pitchFamily="18" charset="0"/>
              </a:rPr>
              <a:t>Η συνάντηση πραγματοποιείται </a:t>
            </a:r>
            <a:r>
              <a:rPr lang="el-GR" sz="900" i="0" u="none" strike="noStrike" baseline="0" dirty="0">
                <a:latin typeface="Times New Roman" panose="02020603050405020304" pitchFamily="18" charset="0"/>
              </a:rPr>
              <a:t>στο πλαίσιο της πράξης «Οργανωτικές μεταρρυθμίσεις στο σύστημα υγείας -Κέντρο Τεκμηρίωσης και Κοστολόγησης Νοσοκομειακών Υπηρεσιών (KETEKNY) – Ελληνικό Ινστιτούτο DRG», Δράση: 16756 (κωδικός ΟΠΣ ΤΑ 5179127) που εντάχθηκε στο Ταμείο Ανάκαμψης και Ανθεκτικότητας (ΤΑΑ)</a:t>
            </a:r>
            <a:endParaRPr lang="el-GR" sz="900" dirty="0"/>
          </a:p>
        </p:txBody>
      </p:sp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F0FA10C0-AF7E-1A36-8E40-2F6C66CE49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7279" y="6095229"/>
            <a:ext cx="3317561" cy="6480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Εικόνα 12" descr="Υπουργείο Υγείας">
            <a:extLst>
              <a:ext uri="{FF2B5EF4-FFF2-40B4-BE49-F238E27FC236}">
                <a16:creationId xmlns:a16="http://schemas.microsoft.com/office/drawing/2014/main" id="{28C2D357-2954-1F69-01B3-374F9741D9F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271" y="6193683"/>
            <a:ext cx="1889840" cy="449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Εικόνα 13">
            <a:extLst>
              <a:ext uri="{FF2B5EF4-FFF2-40B4-BE49-F238E27FC236}">
                <a16:creationId xmlns:a16="http://schemas.microsoft.com/office/drawing/2014/main" id="{7ECF2A19-0742-AA91-61C0-244A9A843E0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8448" y="12803"/>
            <a:ext cx="2976234" cy="1299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60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8224&quot;&gt;&lt;version val=&quot;35240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1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m/%#d&lt;/m_strFormatTime&gt;&lt;m_yearfmt&gt;&lt;begin val=&quot;0&quot;/&gt;&lt;end val=&quot;0&quot;/&gt;&lt;/m_yearfmt&gt;&lt;/m_precDefaultDate&gt;&lt;m_precDefaultDay&gt;&lt;m_yearfmt&gt;&lt;begin val=&quot;0&quot;/&gt;&lt;end val=&quot;4&quot;/&gt;&lt;/m_yearfmt&gt;&lt;/m_precDefaultDay&gt;&lt;m_precDefaultWeek&gt;&lt;m_yearfmt&gt;&lt;begin val=&quot;0&quot;/&gt;&lt;end val=&quot;4&quot;/&gt;&lt;/m_yearfmt&gt;&lt;/m_precDefaultWeek&gt;&lt;m_precDefaultMonth&gt;&lt;m_yearfmt&gt;&lt;begin val=&quot;0&quot;/&gt;&lt;end val=&quot;4&quot;/&gt;&lt;/m_yearfmt&gt;&lt;/m_precDefaultMonth&gt;&lt;m_precDefaultQuarter&gt;&lt;m_yearfmt&gt;&lt;begin val=&quot;0&quot;/&gt;&lt;end val=&quot;4&quot;/&gt;&lt;/m_yearfmt&gt;&lt;/m_precDefaultQuarter&gt;&lt;m_precDefaultYear&gt;&lt;m_yearfmt&gt;&lt;begin val=&quot;0&quot;/&gt;&lt;end val=&quot;4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Όψη">
  <a:themeElements>
    <a:clrScheme name="Όψη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Όψη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Ό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Προσαρμοσμένη σχεδίαση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92E14EF0CD4F4097E43D8E884ECD37" ma:contentTypeVersion="2" ma:contentTypeDescription="Create a new document." ma:contentTypeScope="" ma:versionID="f6c20a9e47debda1e6504baa8e1c36a2">
  <xsd:schema xmlns:xsd="http://www.w3.org/2001/XMLSchema" xmlns:xs="http://www.w3.org/2001/XMLSchema" xmlns:p="http://schemas.microsoft.com/office/2006/metadata/properties" xmlns:ns2="65970727-2ebb-4bef-9a81-ee08b898e3d1" targetNamespace="http://schemas.microsoft.com/office/2006/metadata/properties" ma:root="true" ma:fieldsID="f85b76667cae4b238a834fa08972980f" ns2:_="">
    <xsd:import namespace="65970727-2ebb-4bef-9a81-ee08b898e3d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970727-2ebb-4bef-9a81-ee08b898e3d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FBC0A2F-0A3A-46D9-B664-F41E37ABCB3F}">
  <ds:schemaRefs>
    <ds:schemaRef ds:uri="http://purl.org/dc/elements/1.1/"/>
    <ds:schemaRef ds:uri="http://purl.org/dc/dcmitype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65970727-2ebb-4bef-9a81-ee08b898e3d1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1CB4A05-B1B4-493C-828A-35044796C71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7BC6C40-0806-438E-95EC-DF84619A81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970727-2ebb-4bef-9a81-ee08b898e3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TM02900688[[fn=Όψη]]</Template>
  <TotalTime>3797</TotalTime>
  <Words>121</Words>
  <Application>Microsoft Office PowerPoint</Application>
  <PresentationFormat>Ευρεία οθόνη</PresentationFormat>
  <Paragraphs>12</Paragraphs>
  <Slides>1</Slides>
  <Notes>1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2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Trebuchet MS</vt:lpstr>
      <vt:lpstr>Wingdings 3</vt:lpstr>
      <vt:lpstr>Όψη</vt:lpstr>
      <vt:lpstr>Προσαρμοσμένη σχεδίαση</vt:lpstr>
      <vt:lpstr>think-cell Slide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FILM OFFICE</dc:title>
  <dc:creator>Dominiki Tsiouki</dc:creator>
  <cp:lastModifiedBy>AGLAIA PAGONA</cp:lastModifiedBy>
  <cp:revision>253</cp:revision>
  <dcterms:created xsi:type="dcterms:W3CDTF">2015-11-12T07:58:23Z</dcterms:created>
  <dcterms:modified xsi:type="dcterms:W3CDTF">2025-06-18T13:44:24Z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0x010100B192E14EF0CD4F4097E43D8E884ECD37</vt:lpwstr>
  </property>
</Properties>
</file>